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9" r:id="rId11"/>
    <p:sldId id="272" r:id="rId12"/>
    <p:sldId id="264" r:id="rId13"/>
    <p:sldId id="265" r:id="rId14"/>
    <p:sldId id="266" r:id="rId15"/>
    <p:sldId id="270" r:id="rId16"/>
    <p:sldId id="267" r:id="rId17"/>
    <p:sldId id="271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1D3DE8-0698-4D84-ACDF-7D8B41992E15}" type="doc">
      <dgm:prSet loTypeId="urn:microsoft.com/office/officeart/2005/8/layout/cycle8" loCatId="cycle" qsTypeId="urn:microsoft.com/office/officeart/2005/8/quickstyle/simple1" qsCatId="simple" csTypeId="urn:microsoft.com/office/officeart/2005/8/colors/colorful5" csCatId="colorful" phldr="1"/>
      <dgm:spPr/>
    </dgm:pt>
    <dgm:pt modelId="{615C07D9-F719-46CB-A5BB-FF178B4D5218}">
      <dgm:prSet phldrT="[Text]" custT="1"/>
      <dgm:spPr/>
      <dgm:t>
        <a:bodyPr/>
        <a:lstStyle/>
        <a:p>
          <a:r>
            <a:rPr lang="en-NZ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Servant Leaders</a:t>
          </a:r>
        </a:p>
        <a:p>
          <a:r>
            <a:rPr lang="en-N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Spiritual Accountability &amp; Governance</a:t>
          </a:r>
          <a:endParaRPr lang="en-NZ" sz="24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9AF29DF-5632-4646-8940-3734E3D25389}" type="parTrans" cxnId="{F5560B02-A35A-4606-9757-C3CE72D771AA}">
      <dgm:prSet/>
      <dgm:spPr/>
      <dgm:t>
        <a:bodyPr/>
        <a:lstStyle/>
        <a:p>
          <a:endParaRPr lang="en-NZ"/>
        </a:p>
      </dgm:t>
    </dgm:pt>
    <dgm:pt modelId="{1592DA13-FA91-48C3-90C6-DEBFA1B4C789}" type="sibTrans" cxnId="{F5560B02-A35A-4606-9757-C3CE72D771AA}">
      <dgm:prSet/>
      <dgm:spPr/>
      <dgm:t>
        <a:bodyPr/>
        <a:lstStyle/>
        <a:p>
          <a:endParaRPr lang="en-NZ"/>
        </a:p>
      </dgm:t>
    </dgm:pt>
    <dgm:pt modelId="{FA2F9294-11CD-4F28-A149-654151C3B6D4}">
      <dgm:prSet phldrT="[Text]" custT="1"/>
      <dgm:spPr/>
      <dgm:t>
        <a:bodyPr/>
        <a:lstStyle/>
        <a:p>
          <a:r>
            <a:rPr lang="en-N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Ministry Leaders</a:t>
          </a:r>
        </a:p>
        <a:p>
          <a:r>
            <a:rPr lang="en-NZ" sz="2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Team Leadership and Operational Responsibility</a:t>
          </a:r>
          <a:endParaRPr lang="en-NZ" sz="28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4B63B73-1361-48EB-AB83-47B7767A8A10}" type="parTrans" cxnId="{1C5424C8-ACAD-456F-9013-5B2DB8AF2E84}">
      <dgm:prSet/>
      <dgm:spPr/>
      <dgm:t>
        <a:bodyPr/>
        <a:lstStyle/>
        <a:p>
          <a:endParaRPr lang="en-NZ"/>
        </a:p>
      </dgm:t>
    </dgm:pt>
    <dgm:pt modelId="{A3168B7D-A252-4E46-A3F9-4B24FC5F2F9A}" type="sibTrans" cxnId="{1C5424C8-ACAD-456F-9013-5B2DB8AF2E84}">
      <dgm:prSet/>
      <dgm:spPr/>
      <dgm:t>
        <a:bodyPr/>
        <a:lstStyle/>
        <a:p>
          <a:endParaRPr lang="en-NZ"/>
        </a:p>
      </dgm:t>
    </dgm:pt>
    <dgm:pt modelId="{DE66D702-67B8-485A-9FA3-6A7A1133CAE2}">
      <dgm:prSet phldrT="[Text]" custT="1"/>
      <dgm:spPr/>
      <dgm:t>
        <a:bodyPr/>
        <a:lstStyle/>
        <a:p>
          <a:r>
            <a:rPr lang="en-NZ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Minister</a:t>
          </a:r>
        </a:p>
        <a:p>
          <a:r>
            <a:rPr lang="en-NZ" sz="24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Executive Leadership &amp; Leadership Empowerment</a:t>
          </a:r>
          <a:endParaRPr lang="en-NZ" sz="2400" b="1" i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DA2F03E-65B0-4A2D-B05B-3722CC9DFBCF}" type="parTrans" cxnId="{DDAC9998-160E-4BA7-823D-02BA437849E4}">
      <dgm:prSet/>
      <dgm:spPr/>
      <dgm:t>
        <a:bodyPr/>
        <a:lstStyle/>
        <a:p>
          <a:endParaRPr lang="en-NZ"/>
        </a:p>
      </dgm:t>
    </dgm:pt>
    <dgm:pt modelId="{3B3D0910-DC39-47DF-8B70-175F7D183475}" type="sibTrans" cxnId="{DDAC9998-160E-4BA7-823D-02BA437849E4}">
      <dgm:prSet/>
      <dgm:spPr/>
      <dgm:t>
        <a:bodyPr/>
        <a:lstStyle/>
        <a:p>
          <a:endParaRPr lang="en-NZ"/>
        </a:p>
      </dgm:t>
    </dgm:pt>
    <dgm:pt modelId="{C022DB12-AE8C-4FD3-8D4F-11BB2F9FF3B8}" type="pres">
      <dgm:prSet presAssocID="{3F1D3DE8-0698-4D84-ACDF-7D8B41992E15}" presName="compositeShape" presStyleCnt="0">
        <dgm:presLayoutVars>
          <dgm:chMax val="7"/>
          <dgm:dir/>
          <dgm:resizeHandles val="exact"/>
        </dgm:presLayoutVars>
      </dgm:prSet>
      <dgm:spPr/>
    </dgm:pt>
    <dgm:pt modelId="{E1FFED8E-8CCE-4B56-A388-342BE5439203}" type="pres">
      <dgm:prSet presAssocID="{3F1D3DE8-0698-4D84-ACDF-7D8B41992E15}" presName="wedge1" presStyleLbl="node1" presStyleIdx="0" presStyleCnt="3" custScaleX="106164"/>
      <dgm:spPr/>
      <dgm:t>
        <a:bodyPr/>
        <a:lstStyle/>
        <a:p>
          <a:endParaRPr lang="en-NZ"/>
        </a:p>
      </dgm:t>
    </dgm:pt>
    <dgm:pt modelId="{B91CD19E-C989-47DF-AB08-FDBBC8A3A32C}" type="pres">
      <dgm:prSet presAssocID="{3F1D3DE8-0698-4D84-ACDF-7D8B41992E15}" presName="dummy1a" presStyleCnt="0"/>
      <dgm:spPr/>
    </dgm:pt>
    <dgm:pt modelId="{15806A0F-79D2-4420-94E2-3F9FC8676A17}" type="pres">
      <dgm:prSet presAssocID="{3F1D3DE8-0698-4D84-ACDF-7D8B41992E15}" presName="dummy1b" presStyleCnt="0"/>
      <dgm:spPr/>
    </dgm:pt>
    <dgm:pt modelId="{397D6D22-349B-4117-8135-A650D45BF0DC}" type="pres">
      <dgm:prSet presAssocID="{3F1D3DE8-0698-4D84-ACDF-7D8B41992E15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ED1D5A9E-19F1-4F29-8267-0E97A5585725}" type="pres">
      <dgm:prSet presAssocID="{3F1D3DE8-0698-4D84-ACDF-7D8B41992E15}" presName="wedge2" presStyleLbl="node1" presStyleIdx="1" presStyleCnt="3" custScaleY="106754"/>
      <dgm:spPr/>
      <dgm:t>
        <a:bodyPr/>
        <a:lstStyle/>
        <a:p>
          <a:endParaRPr lang="en-NZ"/>
        </a:p>
      </dgm:t>
    </dgm:pt>
    <dgm:pt modelId="{0C2EA7C2-9183-4725-8414-549BC7E097AA}" type="pres">
      <dgm:prSet presAssocID="{3F1D3DE8-0698-4D84-ACDF-7D8B41992E15}" presName="dummy2a" presStyleCnt="0"/>
      <dgm:spPr/>
    </dgm:pt>
    <dgm:pt modelId="{E23D94DD-468C-49AC-8AB4-D01D3358A85C}" type="pres">
      <dgm:prSet presAssocID="{3F1D3DE8-0698-4D84-ACDF-7D8B41992E15}" presName="dummy2b" presStyleCnt="0"/>
      <dgm:spPr/>
    </dgm:pt>
    <dgm:pt modelId="{6768C32C-2C1A-43F0-915B-B28E333A5A08}" type="pres">
      <dgm:prSet presAssocID="{3F1D3DE8-0698-4D84-ACDF-7D8B41992E15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29526D53-0BBA-4EA6-AA3F-09BD6547A885}" type="pres">
      <dgm:prSet presAssocID="{3F1D3DE8-0698-4D84-ACDF-7D8B41992E15}" presName="wedge3" presStyleLbl="node1" presStyleIdx="2" presStyleCnt="3" custScaleX="107690" custScaleY="105638"/>
      <dgm:spPr/>
      <dgm:t>
        <a:bodyPr/>
        <a:lstStyle/>
        <a:p>
          <a:endParaRPr lang="en-NZ"/>
        </a:p>
      </dgm:t>
    </dgm:pt>
    <dgm:pt modelId="{D84BEB79-1E2D-4DD1-859C-E5ABC7C7BAD4}" type="pres">
      <dgm:prSet presAssocID="{3F1D3DE8-0698-4D84-ACDF-7D8B41992E15}" presName="dummy3a" presStyleCnt="0"/>
      <dgm:spPr/>
    </dgm:pt>
    <dgm:pt modelId="{45E6A9D8-F1C9-4D0C-BE0F-A720E2272954}" type="pres">
      <dgm:prSet presAssocID="{3F1D3DE8-0698-4D84-ACDF-7D8B41992E15}" presName="dummy3b" presStyleCnt="0"/>
      <dgm:spPr/>
    </dgm:pt>
    <dgm:pt modelId="{A09BF3BA-2AE9-4C59-B241-8101749431E4}" type="pres">
      <dgm:prSet presAssocID="{3F1D3DE8-0698-4D84-ACDF-7D8B41992E15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NZ"/>
        </a:p>
      </dgm:t>
    </dgm:pt>
    <dgm:pt modelId="{C1B17576-6702-4BFC-B16B-F80D3D6B67B6}" type="pres">
      <dgm:prSet presAssocID="{1592DA13-FA91-48C3-90C6-DEBFA1B4C789}" presName="arrowWedge1" presStyleLbl="fgSibTrans2D1" presStyleIdx="0" presStyleCnt="3"/>
      <dgm:spPr/>
    </dgm:pt>
    <dgm:pt modelId="{564F0EE5-1D56-4BDF-AEA0-7E6B20DE52C1}" type="pres">
      <dgm:prSet presAssocID="{A3168B7D-A252-4E46-A3F9-4B24FC5F2F9A}" presName="arrowWedge2" presStyleLbl="fgSibTrans2D1" presStyleIdx="1" presStyleCnt="3"/>
      <dgm:spPr/>
    </dgm:pt>
    <dgm:pt modelId="{CF765495-279F-4285-A41B-1E9CFB4788E1}" type="pres">
      <dgm:prSet presAssocID="{3B3D0910-DC39-47DF-8B70-175F7D183475}" presName="arrowWedge3" presStyleLbl="fgSibTrans2D1" presStyleIdx="2" presStyleCnt="3"/>
      <dgm:spPr/>
    </dgm:pt>
  </dgm:ptLst>
  <dgm:cxnLst>
    <dgm:cxn modelId="{D3F0EB25-9339-491D-A094-8722AEDFB3DD}" type="presOf" srcId="{DE66D702-67B8-485A-9FA3-6A7A1133CAE2}" destId="{A09BF3BA-2AE9-4C59-B241-8101749431E4}" srcOrd="1" destOrd="0" presId="urn:microsoft.com/office/officeart/2005/8/layout/cycle8"/>
    <dgm:cxn modelId="{3F671EC6-C8FE-42D5-9B96-A3E8298F2A01}" type="presOf" srcId="{615C07D9-F719-46CB-A5BB-FF178B4D5218}" destId="{397D6D22-349B-4117-8135-A650D45BF0DC}" srcOrd="1" destOrd="0" presId="urn:microsoft.com/office/officeart/2005/8/layout/cycle8"/>
    <dgm:cxn modelId="{DDAC9998-160E-4BA7-823D-02BA437849E4}" srcId="{3F1D3DE8-0698-4D84-ACDF-7D8B41992E15}" destId="{DE66D702-67B8-485A-9FA3-6A7A1133CAE2}" srcOrd="2" destOrd="0" parTransId="{6DA2F03E-65B0-4A2D-B05B-3722CC9DFBCF}" sibTransId="{3B3D0910-DC39-47DF-8B70-175F7D183475}"/>
    <dgm:cxn modelId="{E22165D9-5D77-4245-B1EF-FE11678E16E9}" type="presOf" srcId="{615C07D9-F719-46CB-A5BB-FF178B4D5218}" destId="{E1FFED8E-8CCE-4B56-A388-342BE5439203}" srcOrd="0" destOrd="0" presId="urn:microsoft.com/office/officeart/2005/8/layout/cycle8"/>
    <dgm:cxn modelId="{253843DE-5BC4-4B03-BC3A-B0FE7D653004}" type="presOf" srcId="{DE66D702-67B8-485A-9FA3-6A7A1133CAE2}" destId="{29526D53-0BBA-4EA6-AA3F-09BD6547A885}" srcOrd="0" destOrd="0" presId="urn:microsoft.com/office/officeart/2005/8/layout/cycle8"/>
    <dgm:cxn modelId="{1453999C-C158-4991-9DCD-49A0CFA09EAA}" type="presOf" srcId="{FA2F9294-11CD-4F28-A149-654151C3B6D4}" destId="{6768C32C-2C1A-43F0-915B-B28E333A5A08}" srcOrd="1" destOrd="0" presId="urn:microsoft.com/office/officeart/2005/8/layout/cycle8"/>
    <dgm:cxn modelId="{1C5424C8-ACAD-456F-9013-5B2DB8AF2E84}" srcId="{3F1D3DE8-0698-4D84-ACDF-7D8B41992E15}" destId="{FA2F9294-11CD-4F28-A149-654151C3B6D4}" srcOrd="1" destOrd="0" parTransId="{04B63B73-1361-48EB-AB83-47B7767A8A10}" sibTransId="{A3168B7D-A252-4E46-A3F9-4B24FC5F2F9A}"/>
    <dgm:cxn modelId="{A570361A-D9E0-48DA-B626-37F7198C3D13}" type="presOf" srcId="{3F1D3DE8-0698-4D84-ACDF-7D8B41992E15}" destId="{C022DB12-AE8C-4FD3-8D4F-11BB2F9FF3B8}" srcOrd="0" destOrd="0" presId="urn:microsoft.com/office/officeart/2005/8/layout/cycle8"/>
    <dgm:cxn modelId="{70B03FE1-AA6F-4D74-98A9-76FE642C2B8C}" type="presOf" srcId="{FA2F9294-11CD-4F28-A149-654151C3B6D4}" destId="{ED1D5A9E-19F1-4F29-8267-0E97A5585725}" srcOrd="0" destOrd="0" presId="urn:microsoft.com/office/officeart/2005/8/layout/cycle8"/>
    <dgm:cxn modelId="{F5560B02-A35A-4606-9757-C3CE72D771AA}" srcId="{3F1D3DE8-0698-4D84-ACDF-7D8B41992E15}" destId="{615C07D9-F719-46CB-A5BB-FF178B4D5218}" srcOrd="0" destOrd="0" parTransId="{C9AF29DF-5632-4646-8940-3734E3D25389}" sibTransId="{1592DA13-FA91-48C3-90C6-DEBFA1B4C789}"/>
    <dgm:cxn modelId="{CEB5FA03-BF0E-4E43-9B2C-A6BB6AA308E1}" type="presParOf" srcId="{C022DB12-AE8C-4FD3-8D4F-11BB2F9FF3B8}" destId="{E1FFED8E-8CCE-4B56-A388-342BE5439203}" srcOrd="0" destOrd="0" presId="urn:microsoft.com/office/officeart/2005/8/layout/cycle8"/>
    <dgm:cxn modelId="{F9BC0327-5E57-4D7D-B936-EDD9DD5D5F2B}" type="presParOf" srcId="{C022DB12-AE8C-4FD3-8D4F-11BB2F9FF3B8}" destId="{B91CD19E-C989-47DF-AB08-FDBBC8A3A32C}" srcOrd="1" destOrd="0" presId="urn:microsoft.com/office/officeart/2005/8/layout/cycle8"/>
    <dgm:cxn modelId="{78CFCFBA-F302-4146-A1A3-46B03A9C3ED4}" type="presParOf" srcId="{C022DB12-AE8C-4FD3-8D4F-11BB2F9FF3B8}" destId="{15806A0F-79D2-4420-94E2-3F9FC8676A17}" srcOrd="2" destOrd="0" presId="urn:microsoft.com/office/officeart/2005/8/layout/cycle8"/>
    <dgm:cxn modelId="{440A3293-ECB5-4B93-925C-7104B1E113B9}" type="presParOf" srcId="{C022DB12-AE8C-4FD3-8D4F-11BB2F9FF3B8}" destId="{397D6D22-349B-4117-8135-A650D45BF0DC}" srcOrd="3" destOrd="0" presId="urn:microsoft.com/office/officeart/2005/8/layout/cycle8"/>
    <dgm:cxn modelId="{BAAEA49E-DC31-4F7D-A45C-7B7398B6AFAD}" type="presParOf" srcId="{C022DB12-AE8C-4FD3-8D4F-11BB2F9FF3B8}" destId="{ED1D5A9E-19F1-4F29-8267-0E97A5585725}" srcOrd="4" destOrd="0" presId="urn:microsoft.com/office/officeart/2005/8/layout/cycle8"/>
    <dgm:cxn modelId="{27D16813-2885-4D82-B914-F4229F54FB2A}" type="presParOf" srcId="{C022DB12-AE8C-4FD3-8D4F-11BB2F9FF3B8}" destId="{0C2EA7C2-9183-4725-8414-549BC7E097AA}" srcOrd="5" destOrd="0" presId="urn:microsoft.com/office/officeart/2005/8/layout/cycle8"/>
    <dgm:cxn modelId="{588D638C-777E-4EB7-9B5C-1FAA38B29B39}" type="presParOf" srcId="{C022DB12-AE8C-4FD3-8D4F-11BB2F9FF3B8}" destId="{E23D94DD-468C-49AC-8AB4-D01D3358A85C}" srcOrd="6" destOrd="0" presId="urn:microsoft.com/office/officeart/2005/8/layout/cycle8"/>
    <dgm:cxn modelId="{71857D73-54A6-4BE5-84DD-F21978BA63F4}" type="presParOf" srcId="{C022DB12-AE8C-4FD3-8D4F-11BB2F9FF3B8}" destId="{6768C32C-2C1A-43F0-915B-B28E333A5A08}" srcOrd="7" destOrd="0" presId="urn:microsoft.com/office/officeart/2005/8/layout/cycle8"/>
    <dgm:cxn modelId="{4608C3A7-C697-4685-AABB-B53CE1E08937}" type="presParOf" srcId="{C022DB12-AE8C-4FD3-8D4F-11BB2F9FF3B8}" destId="{29526D53-0BBA-4EA6-AA3F-09BD6547A885}" srcOrd="8" destOrd="0" presId="urn:microsoft.com/office/officeart/2005/8/layout/cycle8"/>
    <dgm:cxn modelId="{056119C3-9B3B-44E2-B081-EB4A2C42C840}" type="presParOf" srcId="{C022DB12-AE8C-4FD3-8D4F-11BB2F9FF3B8}" destId="{D84BEB79-1E2D-4DD1-859C-E5ABC7C7BAD4}" srcOrd="9" destOrd="0" presId="urn:microsoft.com/office/officeart/2005/8/layout/cycle8"/>
    <dgm:cxn modelId="{3FB6C2D5-1080-4A9C-813C-7209A836061F}" type="presParOf" srcId="{C022DB12-AE8C-4FD3-8D4F-11BB2F9FF3B8}" destId="{45E6A9D8-F1C9-4D0C-BE0F-A720E2272954}" srcOrd="10" destOrd="0" presId="urn:microsoft.com/office/officeart/2005/8/layout/cycle8"/>
    <dgm:cxn modelId="{A37965FF-DCF6-4101-839C-274CC6FA5595}" type="presParOf" srcId="{C022DB12-AE8C-4FD3-8D4F-11BB2F9FF3B8}" destId="{A09BF3BA-2AE9-4C59-B241-8101749431E4}" srcOrd="11" destOrd="0" presId="urn:microsoft.com/office/officeart/2005/8/layout/cycle8"/>
    <dgm:cxn modelId="{D18ECE5D-CA27-417E-B6BD-A1DDCD6C27F9}" type="presParOf" srcId="{C022DB12-AE8C-4FD3-8D4F-11BB2F9FF3B8}" destId="{C1B17576-6702-4BFC-B16B-F80D3D6B67B6}" srcOrd="12" destOrd="0" presId="urn:microsoft.com/office/officeart/2005/8/layout/cycle8"/>
    <dgm:cxn modelId="{A86716B4-F25A-48C2-9F56-53B354B4D380}" type="presParOf" srcId="{C022DB12-AE8C-4FD3-8D4F-11BB2F9FF3B8}" destId="{564F0EE5-1D56-4BDF-AEA0-7E6B20DE52C1}" srcOrd="13" destOrd="0" presId="urn:microsoft.com/office/officeart/2005/8/layout/cycle8"/>
    <dgm:cxn modelId="{E3DCD886-9278-4BC2-B913-3743F7C78321}" type="presParOf" srcId="{C022DB12-AE8C-4FD3-8D4F-11BB2F9FF3B8}" destId="{CF765495-279F-4285-A41B-1E9CFB4788E1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FFED8E-8CCE-4B56-A388-342BE5439203}">
      <dsp:nvSpPr>
        <dsp:cNvPr id="0" name=""/>
        <dsp:cNvSpPr/>
      </dsp:nvSpPr>
      <dsp:spPr>
        <a:xfrm>
          <a:off x="2018592" y="407791"/>
          <a:ext cx="5804023" cy="5467035"/>
        </a:xfrm>
        <a:prstGeom prst="pie">
          <a:avLst>
            <a:gd name="adj1" fmla="val 16200000"/>
            <a:gd name="adj2" fmla="val 18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Servant Leaders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Spiritual Accountability &amp; Governance</a:t>
          </a:r>
          <a:endParaRPr lang="en-NZ" sz="24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5077450" y="1566282"/>
        <a:ext cx="2072865" cy="1627094"/>
      </dsp:txXfrm>
    </dsp:sp>
    <dsp:sp modelId="{ED1D5A9E-19F1-4F29-8267-0E97A5585725}">
      <dsp:nvSpPr>
        <dsp:cNvPr id="0" name=""/>
        <dsp:cNvSpPr/>
      </dsp:nvSpPr>
      <dsp:spPr>
        <a:xfrm>
          <a:off x="2074491" y="418420"/>
          <a:ext cx="5467035" cy="5836279"/>
        </a:xfrm>
        <a:prstGeom prst="pie">
          <a:avLst>
            <a:gd name="adj1" fmla="val 1800000"/>
            <a:gd name="adj2" fmla="val 9000000"/>
          </a:avLst>
        </a:prstGeom>
        <a:solidFill>
          <a:schemeClr val="accent5">
            <a:hueOff val="-7974588"/>
            <a:satOff val="258"/>
            <a:lumOff val="-3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Ministry Leaders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8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Team Leadership and Operational Responsibility</a:t>
          </a:r>
          <a:endParaRPr lang="en-NZ" sz="28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376166" y="4205054"/>
        <a:ext cx="2928769" cy="1528549"/>
      </dsp:txXfrm>
    </dsp:sp>
    <dsp:sp modelId="{29526D53-0BBA-4EA6-AA3F-09BD6547A885}">
      <dsp:nvSpPr>
        <dsp:cNvPr id="0" name=""/>
        <dsp:cNvSpPr/>
      </dsp:nvSpPr>
      <dsp:spPr>
        <a:xfrm>
          <a:off x="1751688" y="253675"/>
          <a:ext cx="5887450" cy="5775267"/>
        </a:xfrm>
        <a:prstGeom prst="pie">
          <a:avLst>
            <a:gd name="adj1" fmla="val 9000000"/>
            <a:gd name="adj2" fmla="val 16200000"/>
          </a:avLst>
        </a:prstGeom>
        <a:solidFill>
          <a:schemeClr val="accent5">
            <a:hueOff val="-15949177"/>
            <a:satOff val="517"/>
            <a:lumOff val="-686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Minister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NZ" sz="2400" b="1" i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Executive Leadership &amp; Leadership Empowerment</a:t>
          </a:r>
          <a:endParaRPr lang="en-NZ" sz="2400" b="1" i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2433651" y="1477482"/>
        <a:ext cx="2102661" cy="1718829"/>
      </dsp:txXfrm>
    </dsp:sp>
    <dsp:sp modelId="{C1B17576-6702-4BFC-B16B-F80D3D6B67B6}">
      <dsp:nvSpPr>
        <dsp:cNvPr id="0" name=""/>
        <dsp:cNvSpPr/>
      </dsp:nvSpPr>
      <dsp:spPr>
        <a:xfrm>
          <a:off x="1847924" y="69355"/>
          <a:ext cx="6143906" cy="614390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4F0EE5-1D56-4BDF-AEA0-7E6B20DE52C1}">
      <dsp:nvSpPr>
        <dsp:cNvPr id="0" name=""/>
        <dsp:cNvSpPr/>
      </dsp:nvSpPr>
      <dsp:spPr>
        <a:xfrm>
          <a:off x="1736055" y="262963"/>
          <a:ext cx="6143906" cy="614390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5">
            <a:hueOff val="-7974588"/>
            <a:satOff val="258"/>
            <a:lumOff val="-343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765495-279F-4285-A41B-1E9CFB4788E1}">
      <dsp:nvSpPr>
        <dsp:cNvPr id="0" name=""/>
        <dsp:cNvSpPr/>
      </dsp:nvSpPr>
      <dsp:spPr>
        <a:xfrm>
          <a:off x="1621518" y="68283"/>
          <a:ext cx="6143906" cy="614390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5">
            <a:hueOff val="-15949177"/>
            <a:satOff val="517"/>
            <a:lumOff val="-686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0">
                      <a:schemeClr val="tx1"/>
                    </a:gs>
                    <a:gs pos="68000">
                      <a:srgbClr val="F1F1F1"/>
                    </a:gs>
                    <a:gs pos="100000">
                      <a:schemeClr val="bg1">
                        <a:lumMod val="11000"/>
                        <a:lumOff val="89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</a:defRPr>
            </a:lvl1pPr>
          </a:lstStyle>
          <a:p>
            <a:pPr lvl="0" algn="r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vert="horz" lIns="91440" tIns="45720" rIns="91440" bIns="45720" rtlCol="0"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</a:lstStyle>
          <a:p>
            <a:pPr marL="0" lvl="0" indent="0" algn="r">
              <a:buNone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32000"/>
                        <a:lumOff val="68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74000">
              <a:schemeClr val="bg1">
                <a:lumMod val="75000"/>
                <a:lumOff val="25000"/>
              </a:schemeClr>
            </a:gs>
            <a:gs pos="83000">
              <a:schemeClr val="bg1">
                <a:lumMod val="65000"/>
                <a:lumOff val="3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11/8/2014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13000"/>
                  <a:lumOff val="87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5249" y="268546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Who’s In Charge?!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7210" y="2037697"/>
            <a:ext cx="11452413" cy="4567498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Constitution includes some new provisions dealing with the roles of Ministers, Servant Leaders and the national movement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changes, </a:t>
            </a:r>
            <a:r>
              <a:rPr lang="en-NZ" sz="4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 </a:t>
            </a:r>
            <a:r>
              <a:rPr lang="en-NZ" sz="4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clarifications but generally looking to refine our model rather than redefine it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Principle-based approach looking at the underlying understanding of who we are as a church</a:t>
            </a:r>
          </a:p>
          <a:p>
            <a:pPr algn="l"/>
            <a:endParaRPr lang="en-NZ" sz="40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6535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22213"/>
            <a:ext cx="12062012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People who have not formally “partnered” with the church through Partnership;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Husband &amp; wife or otherwise “from the same household” (“recommended”);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Other Ministers attending or serving the church (“not usually”)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Paid staff (“not usually”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>
            <a:normAutofit/>
          </a:bodyPr>
          <a:lstStyle/>
          <a:p>
            <a:pPr algn="ctr"/>
            <a:r>
              <a:rPr lang="en-NZ" sz="6600" dirty="0" smtClean="0"/>
              <a:t>Who CAN’T be a Servant leader?</a:t>
            </a:r>
            <a:endParaRPr lang="en-NZ" sz="6600" dirty="0"/>
          </a:p>
        </p:txBody>
      </p:sp>
    </p:spTree>
    <p:extLst>
      <p:ext uri="{BB962C8B-B14F-4D97-AF65-F5344CB8AC3E}">
        <p14:creationId xmlns:p14="http://schemas.microsoft.com/office/powerpoint/2010/main" val="221674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22213"/>
            <a:ext cx="12062012" cy="2847531"/>
          </a:xfrm>
        </p:spPr>
        <p:txBody>
          <a:bodyPr>
            <a:noAutofit/>
          </a:bodyPr>
          <a:lstStyle/>
          <a:p>
            <a:pPr algn="l"/>
            <a:endParaRPr lang="en-NZ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Where </a:t>
            </a: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a congregation has established a Charitable Trust to hold and administer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property on behalf of the congregation, it is desirable that a majority of the Trustees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shall </a:t>
            </a: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be Servant Leaders and that the Servant Leaders’ Meeting shall be consulted in all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major </a:t>
            </a:r>
            <a:r>
              <a:rPr lang="en-US" dirty="0">
                <a:solidFill>
                  <a:schemeClr val="tx2">
                    <a:lumMod val="20000"/>
                    <a:lumOff val="80000"/>
                  </a:schemeClr>
                </a:solidFill>
              </a:rPr>
              <a:t>matters of policy regarding Church </a:t>
            </a: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property (284). 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Servant Leaders serve dual role as trustees – keeps all governance, accountability, discernment in trusted hands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Servant Leaders hold power of appointment of trustees rather than leaving this power in the hands of the existing trustees – this is a simple change to your deed if you have simply followed the template supplied by your lawyer</a:t>
            </a:r>
            <a:endParaRPr lang="en-US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>
            <a:normAutofit/>
          </a:bodyPr>
          <a:lstStyle/>
          <a:p>
            <a:pPr algn="ctr"/>
            <a:r>
              <a:rPr lang="en-NZ" sz="6600" dirty="0" smtClean="0"/>
              <a:t>Trusts &amp; Governance</a:t>
            </a:r>
            <a:endParaRPr lang="en-NZ" sz="6600" dirty="0"/>
          </a:p>
        </p:txBody>
      </p:sp>
    </p:spTree>
    <p:extLst>
      <p:ext uri="{BB962C8B-B14F-4D97-AF65-F5344CB8AC3E}">
        <p14:creationId xmlns:p14="http://schemas.microsoft.com/office/powerpoint/2010/main" val="456090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364" y="3741529"/>
            <a:ext cx="11779624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Minister shall have primary responsibility, accountability and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oversight: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For spiritual leadership (the office of Apostle - </a:t>
            </a:r>
            <a:r>
              <a:rPr lang="en-US" sz="3600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4:11).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 For pastoral oversight (the office of Pastor - </a:t>
            </a:r>
            <a:r>
              <a:rPr lang="en-US" sz="3600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4:11).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 For Biblical teaching (the office of Teacher - </a:t>
            </a:r>
            <a:r>
              <a:rPr lang="en-US" sz="3600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4:11).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 As chief theologian (the office of Teacher - </a:t>
            </a:r>
            <a:r>
              <a:rPr lang="en-US" sz="3600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Eph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4:11)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(5) For the development of staff, the Servant Leaders and Ministry Leaders ensuring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appropriately equipped, empowered and supported to fulfil their roles 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Local Church Minister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17719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705" y="3289709"/>
            <a:ext cx="11779624" cy="2847531"/>
          </a:xfrm>
        </p:spPr>
        <p:txBody>
          <a:bodyPr>
            <a:noAutofit/>
          </a:bodyPr>
          <a:lstStyle/>
          <a:p>
            <a:pPr algn="l"/>
            <a:endParaRPr lang="en-NZ" sz="40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4000" dirty="0" smtClean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endParaRPr lang="en-US" sz="40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Minister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provides executive leadership (355)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 is encouraged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delegate the operational leadership of the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church’s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ministries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identifying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recommending to the Servant Leaders those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be appointed as Ministry Leaders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ensure that the various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ministries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led by those called to the task and gifted appropriately by the Holy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</a:t>
            </a:r>
            <a:r>
              <a:rPr 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(360)</a:t>
            </a:r>
            <a:endParaRPr lang="en-US" sz="40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Local Church Minister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21649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917" y="3701188"/>
            <a:ext cx="11779624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NZ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Minister </a:t>
            </a:r>
            <a:r>
              <a:rPr lang="en-NZ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will:</a:t>
            </a:r>
            <a:endParaRPr lang="en-NZ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Ensure that the sacrament of Holy Communion is administered at least monthly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 Ensure that the sacrament of Baptism is administered regularly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 Usually be the Chair of the Servant Leaders (301 (1)) </a:t>
            </a: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(4) Serve as a voting member of all trusts, boards and committees established by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 </a:t>
            </a: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(5) Have access to all buildings of the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Local Church Minister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8769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917" y="3701188"/>
            <a:ext cx="11779624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It is the responsibility of the Minister to determine who will preach and teach in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the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church. In doing so the Minister is required to ensure that preaching and teaching is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anchored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in the Word of God and is expressive of Wesleyan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theology (363). </a:t>
            </a: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Preaching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78769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470" y="3808766"/>
            <a:ext cx="11900647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appointment of the Local Church Minister shall involve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and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national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church working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together: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(1) The Local Church provides the call to a minister assessed against the local mission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congregational fit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(2) The National Board of Ministerial Development (NBMD) provides a framework for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training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affirmation of ministerial candidates and ongoing certification of good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standing;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l"/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(3) The National Superintendent provides integrity and support to the process of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ministerial </a:t>
            </a:r>
            <a:r>
              <a:rPr lang="en-US" sz="36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appointment</a:t>
            </a:r>
            <a:endParaRPr lang="en-US" sz="36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82981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Appointment Process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26781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4470" y="3808766"/>
            <a:ext cx="11900647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The National Superintendent has oversight of the discipline of Ministers as part of 1 their apostolic function and shall be responsible for determining the process to be 2 followed to resolve such matters. The process shall be guided by Biblical principles and 3 be worked through with grace and in a spirit of repentance and reconciliation. All parties 4 involved should be consulted where appropriate. </a:t>
            </a:r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82981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Ministerial Discipline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65412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28592" y="150214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Principles</a:t>
            </a:r>
            <a:endParaRPr lang="en-N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6454" y="3556373"/>
            <a:ext cx="5514192" cy="2908973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endParaRPr lang="en-NZ" sz="3600" dirty="0" smtClean="0"/>
          </a:p>
          <a:p>
            <a:pPr algn="l"/>
            <a:endParaRPr lang="en-NZ" sz="3600" dirty="0"/>
          </a:p>
        </p:txBody>
      </p:sp>
      <p:sp>
        <p:nvSpPr>
          <p:cNvPr id="4" name="Left-Right Arrow 3"/>
          <p:cNvSpPr/>
          <p:nvPr/>
        </p:nvSpPr>
        <p:spPr>
          <a:xfrm>
            <a:off x="147918" y="1210235"/>
            <a:ext cx="11887200" cy="1425389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16454" y="1535707"/>
            <a:ext cx="11875546" cy="701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context				Movement </a:t>
            </a:r>
            <a:r>
              <a:rPr lang="en-NZ" sz="40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distinctives</a:t>
            </a:r>
            <a:endParaRPr lang="en-NZ" sz="40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" y="2663890"/>
            <a:ext cx="12191999" cy="90053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	      Baptist		Presbyterian  Anglican  	Catholic</a:t>
            </a:r>
          </a:p>
          <a:p>
            <a:pPr algn="l"/>
            <a:r>
              <a:rPr lang="en-N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Grace Fellowships	      Pentecostal			Apostolic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7918" y="3752177"/>
            <a:ext cx="584409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</a:t>
            </a:r>
            <a:r>
              <a:rPr lang="en-NZ" sz="3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Mission </a:t>
            </a:r>
            <a:r>
              <a:rPr lang="en-NZ" sz="3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context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Local Vision &amp; 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Servant Leader governance</a:t>
            </a:r>
          </a:p>
          <a:p>
            <a:endParaRPr lang="en-NZ" sz="24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104068" y="3752177"/>
            <a:ext cx="60879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Movement </a:t>
            </a:r>
            <a:r>
              <a:rPr lang="en-NZ" sz="3600" dirty="0" err="1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Distinctives</a:t>
            </a:r>
            <a:endParaRPr lang="en-NZ" sz="36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6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Shared </a:t>
            </a:r>
            <a:r>
              <a:rPr lang="en-NZ" sz="3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doctrine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Shared Vision &amp; Mission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6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Ministerial Development – investment in quality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NZ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27394" y="2113443"/>
            <a:ext cx="22268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Wesleyan</a:t>
            </a:r>
            <a:endParaRPr lang="en-NZ" sz="3600" b="1" dirty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081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8" grpId="0"/>
      <p:bldP spid="9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Left-Right Arrow 11"/>
          <p:cNvSpPr/>
          <p:nvPr/>
        </p:nvSpPr>
        <p:spPr>
          <a:xfrm>
            <a:off x="147918" y="1210235"/>
            <a:ext cx="11887200" cy="1425389"/>
          </a:xfrm>
          <a:prstGeom prst="left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77265" y="419158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Principles</a:t>
            </a:r>
            <a:endParaRPr lang="en-NZ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84094" y="1535711"/>
            <a:ext cx="11147611" cy="70188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0" kern="120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13000"/>
                        <a:lumOff val="87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NZ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Congregational		  Elder Led    		       Apostolic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-1" y="2615450"/>
            <a:ext cx="6387353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Congregational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Priesthood of all believers</a:t>
            </a:r>
            <a:endParaRPr lang="en-NZ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Discernment &amp; Affirmation of SL’s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Voting is not entrenched</a:t>
            </a:r>
            <a:endParaRPr lang="en-NZ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NZ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37378" y="2603350"/>
            <a:ext cx="53859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Elder Led</a:t>
            </a:r>
            <a:endParaRPr lang="en-N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 Spiritual Accountability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 Governance Function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Ministerial Development – investment in quality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768788" y="2072370"/>
            <a:ext cx="213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600" b="1" dirty="0" smtClean="0">
                <a:solidFill>
                  <a:schemeClr val="accent5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Wesleyan</a:t>
            </a:r>
            <a:endParaRPr lang="en-NZ" sz="3600" b="1" dirty="0">
              <a:solidFill>
                <a:schemeClr val="accent5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Left Arrow 9"/>
          <p:cNvSpPr/>
          <p:nvPr/>
        </p:nvSpPr>
        <p:spPr>
          <a:xfrm>
            <a:off x="4888450" y="2097805"/>
            <a:ext cx="826550" cy="700519"/>
          </a:xfrm>
          <a:prstGeom prst="lef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11" name="Left Arrow 10"/>
          <p:cNvSpPr/>
          <p:nvPr/>
        </p:nvSpPr>
        <p:spPr>
          <a:xfrm rot="10800000">
            <a:off x="7973206" y="2059581"/>
            <a:ext cx="1170793" cy="753601"/>
          </a:xfrm>
          <a:prstGeom prst="lef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3" name="TextBox 12"/>
          <p:cNvSpPr txBox="1"/>
          <p:nvPr/>
        </p:nvSpPr>
        <p:spPr>
          <a:xfrm>
            <a:off x="2944906" y="4681376"/>
            <a:ext cx="800637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Apostolic</a:t>
            </a:r>
            <a:endParaRPr lang="en-NZ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Ministers of Word &amp; Sacrament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Shepherd – to people including leaders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NZ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Executive leadership</a:t>
            </a:r>
          </a:p>
        </p:txBody>
      </p:sp>
    </p:spTree>
    <p:extLst>
      <p:ext uri="{BB962C8B-B14F-4D97-AF65-F5344CB8AC3E}">
        <p14:creationId xmlns:p14="http://schemas.microsoft.com/office/powerpoint/2010/main" val="58106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  <p:bldP spid="9" grpId="0"/>
      <p:bldP spid="7" grpId="0"/>
      <p:bldP spid="10" grpId="0" animBg="1"/>
      <p:bldP spid="11" grpId="0" animBg="1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56767702"/>
              </p:ext>
            </p:extLst>
          </p:nvPr>
        </p:nvGraphicFramePr>
        <p:xfrm>
          <a:off x="1492623" y="188260"/>
          <a:ext cx="9574305" cy="65083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Oval 7"/>
          <p:cNvSpPr/>
          <p:nvPr/>
        </p:nvSpPr>
        <p:spPr>
          <a:xfrm>
            <a:off x="4558552" y="2178422"/>
            <a:ext cx="3590365" cy="3213847"/>
          </a:xfrm>
          <a:prstGeom prst="ellipse">
            <a:avLst/>
          </a:prstGeom>
          <a:solidFill>
            <a:schemeClr val="tx1">
              <a:alpha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sz="2800" b="1" i="1" spc="50" dirty="0" smtClean="0">
                <a:ln w="0"/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Spirit saying to the Church?</a:t>
            </a:r>
            <a:endParaRPr lang="en-NZ" sz="2800" b="1" i="1" spc="50" dirty="0">
              <a:ln w="0"/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674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3421" y="2433915"/>
            <a:ext cx="11775144" cy="2745889"/>
          </a:xfrm>
        </p:spPr>
        <p:txBody>
          <a:bodyPr>
            <a:no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Z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Revised Servant Leader section s.300 + (p.41)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Z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New Local Church Minister section s.355 + (p.44)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NZ" sz="44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Redrafted Local Church Minister Appointment s.370 + (p.45)</a:t>
            </a:r>
            <a:endParaRPr lang="en-NZ" sz="4400" dirty="0">
              <a:solidFill>
                <a:schemeClr val="accent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269885" y="284685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30,000 feet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359128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45695"/>
            <a:ext cx="12062012" cy="2847531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Guardians &amp; Nurturers of the Vision, Mission &amp; Values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Spiritual accountability for church ministry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Listening &amp; discerning – church &amp; wider communities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Employment, accountability &amp; well-being of staff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Appointment of ministry leaders &amp; staff on recommendation of Minister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Governance role with specific responsibilities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247913" y="177109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Servant Leaders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8425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45695"/>
            <a:ext cx="12062012" cy="2847531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 of progress towards vision &amp; mission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 of major strategy initiatives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Approval of annual budget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Ensuring accurate financial records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Stewardship of property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Compliance with legal requirements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Compliance with Constitution and policies/procedures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3247913" y="177109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Governance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816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445695"/>
            <a:ext cx="12062012" cy="2847531"/>
          </a:xfrm>
        </p:spPr>
        <p:txBody>
          <a:bodyPr>
            <a:noAutofit/>
          </a:bodyPr>
          <a:lstStyle/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Shared appointment process across movement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Moving away from voting – some local church constitutions will need adjustment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Congregational role = nomination, prayer, discernment &amp; participation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Preparation Group – </a:t>
            </a: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helpi</a:t>
            </a: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 </a:t>
            </a: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process the call </a:t>
            </a: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lead</a:t>
            </a:r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NZ" sz="4000" dirty="0" smtClean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Servant Leader role = appointment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/>
          <a:lstStyle/>
          <a:p>
            <a:pPr algn="ctr"/>
            <a:r>
              <a:rPr lang="en-NZ" dirty="0" smtClean="0"/>
              <a:t>Appointment Process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2914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381150"/>
            <a:ext cx="12062012" cy="2847531"/>
          </a:xfrm>
        </p:spPr>
        <p:txBody>
          <a:bodyPr>
            <a:noAutofit/>
          </a:bodyPr>
          <a:lstStyle/>
          <a:p>
            <a:pPr algn="l"/>
            <a:endParaRPr lang="en-NZ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endParaRPr lang="en-US" sz="3600" dirty="0" smtClean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SLs must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be Partners (230 – 232) of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the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church and so must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be: </a:t>
            </a:r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(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1) Committed to Christ as </a:t>
            </a:r>
            <a:r>
              <a:rPr lang="en-US" sz="3600" dirty="0" err="1">
                <a:solidFill>
                  <a:schemeClr val="tx2">
                    <a:lumMod val="20000"/>
                    <a:lumOff val="80000"/>
                  </a:schemeClr>
                </a:solidFill>
              </a:rPr>
              <a:t>Saviour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 and Lord (133) as shown in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baptism</a:t>
            </a:r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(2) Committed to ongoing growth towards Christ-likeness (134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) </a:t>
            </a:r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(3) Committed to a life of holy living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&amp;a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lifestyle of growth (135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)</a:t>
            </a:r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(4) Committed to supporting the church (138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) </a:t>
            </a:r>
            <a:endParaRPr lang="en-US" sz="36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  <a:p>
            <a:pPr algn="l"/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(5) Accepting of the authority of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the Constitution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of the Wesleyan Methodist Church of </a:t>
            </a:r>
            <a:r>
              <a:rPr lang="en-US" sz="3600" dirty="0" smtClean="0">
                <a:solidFill>
                  <a:schemeClr val="tx2">
                    <a:lumMod val="20000"/>
                    <a:lumOff val="80000"/>
                  </a:schemeClr>
                </a:solidFill>
              </a:rPr>
              <a:t>New </a:t>
            </a:r>
            <a:r>
              <a:rPr lang="en-US" sz="36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Zealand. 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2279725" y="204004"/>
            <a:ext cx="9144000" cy="1641490"/>
          </a:xfrm>
        </p:spPr>
        <p:txBody>
          <a:bodyPr>
            <a:normAutofit/>
          </a:bodyPr>
          <a:lstStyle/>
          <a:p>
            <a:pPr algn="ctr"/>
            <a:r>
              <a:rPr lang="en-NZ" sz="6600" dirty="0" smtClean="0"/>
              <a:t>Who can be a Servant leader?</a:t>
            </a:r>
            <a:endParaRPr lang="en-NZ" sz="6600" dirty="0"/>
          </a:p>
        </p:txBody>
      </p:sp>
    </p:spTree>
    <p:extLst>
      <p:ext uri="{BB962C8B-B14F-4D97-AF65-F5344CB8AC3E}">
        <p14:creationId xmlns:p14="http://schemas.microsoft.com/office/powerpoint/2010/main" val="3527432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B4B4B"/>
      </a:dk2>
      <a:lt2>
        <a:srgbClr val="8ED5C1"/>
      </a:lt2>
      <a:accent1>
        <a:srgbClr val="73CBB2"/>
      </a:accent1>
      <a:accent2>
        <a:srgbClr val="AACD5B"/>
      </a:accent2>
      <a:accent3>
        <a:srgbClr val="65A9E1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47428100-C732-4B2E-A30A-5273F581A0F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TC104033923[[fn=Depth]]</Template>
  <TotalTime>193</TotalTime>
  <Words>1028</Words>
  <Application>Microsoft Office PowerPoint</Application>
  <PresentationFormat>Widescreen</PresentationFormat>
  <Paragraphs>131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Corbel</vt:lpstr>
      <vt:lpstr>Depth</vt:lpstr>
      <vt:lpstr>Who’s In Charge?!</vt:lpstr>
      <vt:lpstr>Principles</vt:lpstr>
      <vt:lpstr>Principles</vt:lpstr>
      <vt:lpstr>PowerPoint Presentation</vt:lpstr>
      <vt:lpstr>30,000 feet</vt:lpstr>
      <vt:lpstr>Servant Leaders</vt:lpstr>
      <vt:lpstr>Governance</vt:lpstr>
      <vt:lpstr>Appointment Process</vt:lpstr>
      <vt:lpstr>Who can be a Servant leader?</vt:lpstr>
      <vt:lpstr>Who CAN’T be a Servant leader?</vt:lpstr>
      <vt:lpstr>Trusts &amp; Governance</vt:lpstr>
      <vt:lpstr>Local Church Minister</vt:lpstr>
      <vt:lpstr>Local Church Minister</vt:lpstr>
      <vt:lpstr>Local Church Minister</vt:lpstr>
      <vt:lpstr>Preaching</vt:lpstr>
      <vt:lpstr>Appointment Process</vt:lpstr>
      <vt:lpstr>Ministerial Discipline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Leading Together</dc:title>
  <dc:creator>Brett Jones</dc:creator>
  <cp:lastModifiedBy>Brett Jones</cp:lastModifiedBy>
  <cp:revision>33</cp:revision>
  <dcterms:created xsi:type="dcterms:W3CDTF">2014-11-06T17:01:28Z</dcterms:created>
  <dcterms:modified xsi:type="dcterms:W3CDTF">2014-11-07T17:50:48Z</dcterms:modified>
</cp:coreProperties>
</file>